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나쁜놈밀리터리" panose="020B0604020202020204" charset="-127"/>
      <p:regular r:id="rId32"/>
    </p:embeddedFont>
    <p:embeddedFont>
      <p:font typeface="나눔스퀘어 Bold" panose="020B0600000101010101" pitchFamily="34" charset="-127"/>
      <p:bold r:id="rId33"/>
    </p:embeddedFont>
    <p:embeddedFont>
      <p:font typeface="Nanum Square Bold" panose="020B0604020202020204" charset="-127"/>
      <p:regular r:id="rId34"/>
    </p:embeddedFont>
    <p:embeddedFont>
      <p:font typeface="나눔스퀘어 ExtraBold" panose="020B0600000101010101" pitchFamily="34" charset="-127"/>
      <p:bold r:id="rId35"/>
    </p:embeddedFont>
    <p:embeddedFont>
      <p:font typeface="Typo_Yeonhuidong" panose="020B0604020202020204" charset="-127"/>
      <p:regular r:id="rId36"/>
    </p:embeddedFont>
    <p:embeddedFont>
      <p:font typeface="29LT Bukra Semi Condensed" panose="020B0604020202020204" charset="-78"/>
      <p:regular r:id="rId37"/>
    </p:embeddedFont>
    <p:embeddedFont>
      <p:font typeface="Black Han Sans" panose="020B0604020202020204" charset="-127"/>
      <p:regular r:id="rId38"/>
    </p:embeddedFont>
    <p:embeddedFont>
      <p:font typeface="Tlab 월광포르테" panose="020B0604020202020204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Nanum Square Bold Bold" panose="020B0604020202020204" charset="-127"/>
      <p:regular r:id="rId44"/>
    </p:embeddedFont>
    <p:embeddedFont>
      <p:font typeface="210 썸타임 R" panose="020B0604020202020204" charset="-127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59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30415" y="1231081"/>
            <a:ext cx="7161627" cy="2719311"/>
            <a:chOff x="0" y="0"/>
            <a:chExt cx="9548835" cy="3625748"/>
          </a:xfrm>
        </p:grpSpPr>
        <p:sp>
          <p:nvSpPr>
            <p:cNvPr id="3" name="AutoShape 3"/>
            <p:cNvSpPr/>
            <p:nvPr/>
          </p:nvSpPr>
          <p:spPr>
            <a:xfrm flipV="1">
              <a:off x="5060524" y="3341542"/>
              <a:ext cx="0" cy="284207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4452810" y="3590591"/>
              <a:ext cx="572556" cy="0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4487968" y="3341248"/>
              <a:ext cx="0" cy="284501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54734"/>
              <a:ext cx="9548492" cy="307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7"/>
                </a:lnSpc>
              </a:pPr>
              <a:r>
                <a:rPr lang="en-US" sz="12734" spc="2381">
                  <a:solidFill>
                    <a:srgbClr val="000000"/>
                  </a:solidFill>
                  <a:ea typeface="210 썸타임 R"/>
                </a:rPr>
                <a:t>츄레스트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431863" y="-9525"/>
              <a:ext cx="4684765" cy="642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0"/>
                </a:lnSpc>
                <a:spcBef>
                  <a:spcPct val="0"/>
                </a:spcBef>
              </a:pPr>
              <a:r>
                <a:rPr lang="en-US" sz="3183">
                  <a:solidFill>
                    <a:srgbClr val="000000"/>
                  </a:solidFill>
                  <a:ea typeface="Nanum Square Bold"/>
                </a:rPr>
                <a:t>우리의 추억 포레스트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4299113" y="2924699"/>
              <a:ext cx="483161" cy="446228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H="1" flipV="1">
              <a:off x="4774246" y="2898871"/>
              <a:ext cx="468458" cy="451453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flipV="1">
              <a:off x="5222942" y="3341248"/>
              <a:ext cx="4325893" cy="0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0" y="3358826"/>
              <a:ext cx="4325893" cy="0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316419"/>
              <a:ext cx="2162603" cy="0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7385889" y="316419"/>
              <a:ext cx="2162603" cy="0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AutoShape 14"/>
          <p:cNvSpPr/>
          <p:nvPr/>
        </p:nvSpPr>
        <p:spPr>
          <a:xfrm rot="1854">
            <a:off x="631844" y="590308"/>
            <a:ext cx="1766092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1857">
            <a:off x="-4764" y="9601200"/>
            <a:ext cx="1763198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396630">
            <a:off x="12757307" y="5444907"/>
            <a:ext cx="971872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396592">
            <a:off x="-4168757" y="4800600"/>
            <a:ext cx="961073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656941" y="3950393"/>
            <a:ext cx="13202632" cy="3247653"/>
            <a:chOff x="0" y="0"/>
            <a:chExt cx="17603509" cy="4330204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330204" cy="4330204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4806090" y="766392"/>
              <a:ext cx="2797419" cy="2797419"/>
            </a:xfrm>
            <a:prstGeom prst="rect">
              <a:avLst/>
            </a:prstGeom>
          </p:spPr>
        </p:pic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91281" y="3222012"/>
            <a:ext cx="13668292" cy="7064988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810541" y="7552109"/>
            <a:ext cx="2598341" cy="188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나쁜놈밀리터리"/>
              </a:rPr>
              <a:t>A505</a:t>
            </a:r>
          </a:p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나쁜놈밀리터리"/>
              </a:rPr>
              <a:t>지구방범대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7011"/>
          <a:stretch>
            <a:fillRect/>
          </a:stretch>
        </p:blipFill>
        <p:spPr>
          <a:xfrm>
            <a:off x="1028700" y="0"/>
            <a:ext cx="16787524" cy="98160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82696" y="1857890"/>
            <a:ext cx="11322607" cy="65712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160545" y="2569253"/>
            <a:ext cx="8523833" cy="368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57"/>
              </a:lnSpc>
            </a:pPr>
            <a:r>
              <a:rPr lang="en-US" sz="11112">
                <a:solidFill>
                  <a:srgbClr val="000000"/>
                </a:solidFill>
                <a:ea typeface="Black Han Sans"/>
              </a:rPr>
              <a:t>기술</a:t>
            </a:r>
          </a:p>
          <a:p>
            <a:pPr algn="ctr">
              <a:lnSpc>
                <a:spcPts val="8445"/>
              </a:lnSpc>
            </a:pPr>
            <a:r>
              <a:rPr lang="en-US" sz="11112">
                <a:solidFill>
                  <a:srgbClr val="000000"/>
                </a:solidFill>
                <a:latin typeface="Black Han Sans"/>
              </a:rPr>
              <a:t>Chapter 02.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30855" y="6639546"/>
            <a:ext cx="758321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Nanum Square Bold"/>
              </a:rPr>
              <a:t>사용 기술</a:t>
            </a:r>
            <a:r>
              <a:rPr lang="en-US" sz="3999">
                <a:solidFill>
                  <a:srgbClr val="000000"/>
                </a:solidFill>
                <a:latin typeface="Nanum Square Bold"/>
              </a:rPr>
              <a:t> | 메인 기능 | 와이어프레임</a:t>
            </a:r>
          </a:p>
        </p:txBody>
      </p:sp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33991" y="6120323"/>
            <a:ext cx="500786" cy="5007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45582" y="1976788"/>
            <a:ext cx="15713718" cy="78765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93175" y="5257433"/>
            <a:ext cx="382417" cy="8628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582442"/>
            <a:ext cx="595385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사용 기술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10540" y="6698223"/>
            <a:ext cx="547688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sz="1100">
                <a:solidFill>
                  <a:srgbClr val="000000"/>
                </a:solidFill>
                <a:latin typeface="29LT Bukra Semi Condensed"/>
              </a:rPr>
              <a:t>Socket.io</a:t>
            </a:r>
          </a:p>
        </p:txBody>
      </p:sp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595385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사용 기술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760794"/>
            <a:ext cx="16047323" cy="2499997"/>
            <a:chOff x="0" y="0"/>
            <a:chExt cx="21396431" cy="333332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304" t="20805" r="9440" b="21436"/>
            <a:stretch>
              <a:fillRect/>
            </a:stretch>
          </p:blipFill>
          <p:spPr>
            <a:xfrm>
              <a:off x="0" y="132619"/>
              <a:ext cx="6190695" cy="3068091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7938474" y="-304800"/>
              <a:ext cx="13457957" cy="3638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99"/>
                </a:lnSpc>
              </a:pPr>
              <a:r>
                <a:rPr lang="en-US" sz="3799">
                  <a:solidFill>
                    <a:srgbClr val="000000"/>
                  </a:solidFill>
                  <a:ea typeface="Nanum Square Bold"/>
                </a:rPr>
                <a:t>유저 간의 상호작용 &amp; 기부로 인한 사용자 유입 필요 </a:t>
              </a:r>
            </a:p>
            <a:p>
              <a:pPr>
                <a:lnSpc>
                  <a:spcPts val="7599"/>
                </a:lnSpc>
              </a:pPr>
              <a:r>
                <a:rPr lang="en-US" sz="3799">
                  <a:solidFill>
                    <a:srgbClr val="000000"/>
                  </a:solidFill>
                  <a:ea typeface="Nanum Square Bold"/>
                </a:rPr>
                <a:t>홈페이지 초기 렌더링 시간 감소</a:t>
              </a:r>
            </a:p>
            <a:p>
              <a:pPr>
                <a:lnSpc>
                  <a:spcPts val="7599"/>
                </a:lnSpc>
              </a:pPr>
              <a:r>
                <a:rPr lang="en-US" sz="3799">
                  <a:solidFill>
                    <a:srgbClr val="000000"/>
                  </a:solidFill>
                  <a:latin typeface="Nanum Square Bold"/>
                </a:rPr>
                <a:t>SSR로 검색엔진최적화 유저 유입 증대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27887" y="6556191"/>
            <a:ext cx="13787996" cy="1919828"/>
            <a:chOff x="0" y="0"/>
            <a:chExt cx="18383995" cy="255977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3196530" cy="2559771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6739558" y="-59753"/>
              <a:ext cx="11644437" cy="2364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600"/>
                </a:lnSpc>
              </a:pPr>
              <a:r>
                <a:rPr lang="en-US" sz="3800">
                  <a:solidFill>
                    <a:srgbClr val="000000"/>
                  </a:solidFill>
                  <a:latin typeface="Nanum Square Bold"/>
                </a:rPr>
                <a:t>3D모델 직접 제작</a:t>
              </a:r>
            </a:p>
            <a:p>
              <a:pPr algn="just">
                <a:lnSpc>
                  <a:spcPts val="7600"/>
                </a:lnSpc>
              </a:pPr>
              <a:r>
                <a:rPr lang="en-US" sz="3800">
                  <a:solidFill>
                    <a:srgbClr val="000000"/>
                  </a:solidFill>
                  <a:latin typeface="Nanum Square Bold"/>
                </a:rPr>
                <a:t>3D 모델 사용으로 사용자 흥미 유발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595385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사용 기술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735597"/>
            <a:ext cx="16651520" cy="2369820"/>
            <a:chOff x="0" y="0"/>
            <a:chExt cx="22202026" cy="315976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19569" b="25642"/>
            <a:stretch>
              <a:fillRect/>
            </a:stretch>
          </p:blipFill>
          <p:spPr>
            <a:xfrm>
              <a:off x="0" y="6986"/>
              <a:ext cx="5355785" cy="3145787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6259667" y="-133350"/>
              <a:ext cx="15942359" cy="3293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00"/>
                </a:lnSpc>
              </a:pPr>
              <a:r>
                <a:rPr lang="en-US" sz="3800" dirty="0" err="1">
                  <a:solidFill>
                    <a:srgbClr val="000000"/>
                  </a:solidFill>
                  <a:latin typeface="Nanum Square Bold"/>
                </a:rPr>
                <a:t>DDL문</a:t>
              </a:r>
              <a:r>
                <a:rPr lang="en-US" sz="3800" dirty="0">
                  <a:solidFill>
                    <a:srgbClr val="000000"/>
                  </a:solidFill>
                  <a:latin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latin typeface="Nanum Square Bold"/>
                </a:rPr>
                <a:t>자동</a:t>
              </a:r>
              <a:r>
                <a:rPr lang="en-US" sz="3800" dirty="0">
                  <a:solidFill>
                    <a:srgbClr val="000000"/>
                  </a:solidFill>
                  <a:latin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latin typeface="Nanum Square Bold"/>
                </a:rPr>
                <a:t>생성</a:t>
              </a:r>
              <a:r>
                <a:rPr lang="en-US" sz="3800" dirty="0">
                  <a:solidFill>
                    <a:srgbClr val="000000"/>
                  </a:solidFill>
                  <a:latin typeface="Nanum Square Bold"/>
                </a:rPr>
                <a:t>, </a:t>
              </a:r>
              <a:r>
                <a:rPr lang="en-US" sz="3800" dirty="0" err="1">
                  <a:solidFill>
                    <a:srgbClr val="000000"/>
                  </a:solidFill>
                  <a:latin typeface="Nanum Square Bold"/>
                </a:rPr>
                <a:t>간단한</a:t>
              </a:r>
              <a:r>
                <a:rPr lang="en-US" sz="3800" dirty="0">
                  <a:solidFill>
                    <a:srgbClr val="000000"/>
                  </a:solidFill>
                  <a:latin typeface="Nanum Square Bold"/>
                </a:rPr>
                <a:t> CRUD  → </a:t>
              </a:r>
              <a:r>
                <a:rPr lang="en-US" sz="3800" dirty="0" err="1">
                  <a:solidFill>
                    <a:srgbClr val="000000"/>
                  </a:solidFill>
                  <a:latin typeface="Nanum Square Bold"/>
                </a:rPr>
                <a:t>개발시간</a:t>
              </a:r>
              <a:r>
                <a:rPr lang="en-US" sz="3800" dirty="0">
                  <a:solidFill>
                    <a:srgbClr val="000000"/>
                  </a:solidFill>
                  <a:latin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latin typeface="Nanum Square Bold"/>
                </a:rPr>
                <a:t>단축</a:t>
              </a:r>
              <a:endParaRPr lang="en-US" sz="3800" dirty="0">
                <a:solidFill>
                  <a:srgbClr val="000000"/>
                </a:solidFill>
                <a:latin typeface="Nanum Square Bold"/>
              </a:endParaRPr>
            </a:p>
            <a:p>
              <a:pPr>
                <a:lnSpc>
                  <a:spcPts val="2700"/>
                </a:lnSpc>
              </a:pPr>
              <a:endParaRPr lang="en-US" sz="3800" dirty="0">
                <a:solidFill>
                  <a:srgbClr val="000000"/>
                </a:solidFill>
                <a:latin typeface="Nanum Square Bold"/>
              </a:endParaRPr>
            </a:p>
            <a:p>
              <a:pPr>
                <a:lnSpc>
                  <a:spcPts val="5700"/>
                </a:lnSpc>
              </a:pP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무거운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Query문으로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인한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성능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저하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문제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해결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</a:p>
            <a:p>
              <a:pPr>
                <a:lnSpc>
                  <a:spcPts val="570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Nanum Square Bold"/>
                </a:rPr>
                <a:t>  →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메서드를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통한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DB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조작으로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비지니스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로직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구성에만</a:t>
              </a:r>
              <a:r>
                <a:rPr lang="en-US" sz="3800" dirty="0">
                  <a:solidFill>
                    <a:srgbClr val="000000"/>
                  </a:solidFill>
                  <a:ea typeface="Nanum Square Bold"/>
                </a:rPr>
                <a:t> </a:t>
              </a:r>
              <a:r>
                <a:rPr lang="en-US" sz="3800" dirty="0" err="1">
                  <a:solidFill>
                    <a:srgbClr val="000000"/>
                  </a:solidFill>
                  <a:ea typeface="Nanum Square Bold"/>
                </a:rPr>
                <a:t>집중</a:t>
              </a:r>
              <a:endParaRPr lang="en-US" sz="3800" dirty="0">
                <a:solidFill>
                  <a:srgbClr val="000000"/>
                </a:solidFill>
                <a:ea typeface="Nanum Square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98390" y="6123724"/>
            <a:ext cx="13030652" cy="2845042"/>
            <a:chOff x="0" y="0"/>
            <a:chExt cx="17374203" cy="379338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27119" y="0"/>
              <a:ext cx="2582373" cy="2599589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5900080" y="666437"/>
              <a:ext cx="11474123" cy="2364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00"/>
                </a:lnSpc>
              </a:pPr>
              <a:r>
                <a:rPr lang="en-US" sz="3800">
                  <a:solidFill>
                    <a:srgbClr val="000000"/>
                  </a:solidFill>
                  <a:ea typeface="Nanum Square Bold Medium"/>
                </a:rPr>
                <a:t>개발자 입장에서 일일이</a:t>
              </a:r>
            </a:p>
            <a:p>
              <a:pPr>
                <a:lnSpc>
                  <a:spcPts val="7600"/>
                </a:lnSpc>
              </a:pPr>
              <a:r>
                <a:rPr lang="en-US" sz="3800">
                  <a:solidFill>
                    <a:srgbClr val="000000"/>
                  </a:solidFill>
                  <a:ea typeface="Nanum Square Bold Medium"/>
                </a:rPr>
                <a:t>보안관련 로직을 작성하지 않아도 됨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012339"/>
              <a:ext cx="4636611" cy="781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000000"/>
                  </a:solidFill>
                  <a:latin typeface="Nanum Square Bold"/>
                </a:rPr>
                <a:t>Spring Security</a:t>
              </a:r>
            </a:p>
          </p:txBody>
        </p:sp>
      </p:grpSp>
      <p:sp>
        <p:nvSpPr>
          <p:cNvPr id="11" name="TextBox 6"/>
          <p:cNvSpPr txBox="1"/>
          <p:nvPr/>
        </p:nvSpPr>
        <p:spPr>
          <a:xfrm>
            <a:off x="5723450" y="6745303"/>
            <a:ext cx="11956770" cy="1670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800" dirty="0" smtClean="0">
                <a:solidFill>
                  <a:srgbClr val="000000"/>
                </a:solidFill>
                <a:ea typeface="나눔스퀘어 Bold" panose="020B0600000101010101" pitchFamily="34" charset="-127"/>
              </a:rPr>
              <a:t>개발자 입장에서 하나하나</a:t>
            </a:r>
            <a:endParaRPr lang="en-US" altLang="ko-KR" sz="3800" dirty="0" smtClean="0">
              <a:solidFill>
                <a:srgbClr val="000000"/>
              </a:solidFill>
              <a:ea typeface="나눔스퀘어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800" dirty="0" smtClean="0">
                <a:solidFill>
                  <a:srgbClr val="000000"/>
                </a:solidFill>
                <a:ea typeface="나눔스퀘어 Bold" panose="020B0600000101010101" pitchFamily="34" charset="-127"/>
              </a:rPr>
              <a:t>보안 관련 </a:t>
            </a:r>
            <a:r>
              <a:rPr lang="ko-KR" altLang="en-US" sz="3800" dirty="0" err="1" smtClean="0">
                <a:solidFill>
                  <a:srgbClr val="000000"/>
                </a:solidFill>
                <a:ea typeface="나눔스퀘어 Bold" panose="020B0600000101010101" pitchFamily="34" charset="-127"/>
              </a:rPr>
              <a:t>로직을</a:t>
            </a:r>
            <a:r>
              <a:rPr lang="ko-KR" altLang="en-US" sz="3800" dirty="0" smtClean="0">
                <a:solidFill>
                  <a:srgbClr val="000000"/>
                </a:solidFill>
                <a:ea typeface="나눔스퀘어 Bold" panose="020B0600000101010101" pitchFamily="34" charset="-127"/>
              </a:rPr>
              <a:t> 작성하지 않아도 됨</a:t>
            </a:r>
            <a:endParaRPr lang="en-US" sz="3800" dirty="0">
              <a:solidFill>
                <a:srgbClr val="000000"/>
              </a:solidFill>
              <a:ea typeface="나눔스퀘어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4367687" y="4410423"/>
            <a:ext cx="9418415" cy="941841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7912" y="2515853"/>
            <a:ext cx="17856782" cy="7375302"/>
            <a:chOff x="0" y="0"/>
            <a:chExt cx="23809042" cy="9833736"/>
          </a:xfrm>
        </p:grpSpPr>
        <p:grpSp>
          <p:nvGrpSpPr>
            <p:cNvPr id="7" name="Group 7"/>
            <p:cNvGrpSpPr/>
            <p:nvPr/>
          </p:nvGrpSpPr>
          <p:grpSpPr>
            <a:xfrm>
              <a:off x="5635923" y="3373369"/>
              <a:ext cx="2271880" cy="2271880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467300" y="3204746"/>
              <a:ext cx="2609127" cy="2609127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154197" y="1883950"/>
              <a:ext cx="6972148" cy="132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추억 심기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880406" y="3687877"/>
              <a:ext cx="1722066" cy="1722066"/>
            </a:xfrm>
            <a:prstGeom prst="rect">
              <a:avLst/>
            </a:prstGeom>
          </p:spPr>
        </p:pic>
        <p:grpSp>
          <p:nvGrpSpPr>
            <p:cNvPr id="15" name="Group 15"/>
            <p:cNvGrpSpPr/>
            <p:nvPr/>
          </p:nvGrpSpPr>
          <p:grpSpPr>
            <a:xfrm>
              <a:off x="9437892" y="1451319"/>
              <a:ext cx="2271880" cy="227188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9269269" y="1282696"/>
              <a:ext cx="2609127" cy="260912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6126945" y="-304800"/>
              <a:ext cx="8893774" cy="132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츄월드 탐방</a:t>
              </a:r>
            </a:p>
          </p:txBody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748647" y="1700907"/>
              <a:ext cx="1650370" cy="1650370"/>
            </a:xfrm>
            <a:prstGeom prst="rect">
              <a:avLst/>
            </a:prstGeom>
          </p:spPr>
        </p:pic>
        <p:grpSp>
          <p:nvGrpSpPr>
            <p:cNvPr id="23" name="Group 23"/>
            <p:cNvGrpSpPr/>
            <p:nvPr/>
          </p:nvGrpSpPr>
          <p:grpSpPr>
            <a:xfrm>
              <a:off x="14285101" y="3204746"/>
              <a:ext cx="2609127" cy="260912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4453724" y="2367081"/>
              <a:ext cx="6779141" cy="132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광장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14453724" y="3373369"/>
              <a:ext cx="2271880" cy="2271880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4798658" y="3759230"/>
              <a:ext cx="1579360" cy="1579360"/>
            </a:xfrm>
            <a:prstGeom prst="rect">
              <a:avLst/>
            </a:prstGeom>
          </p:spPr>
        </p:pic>
        <p:grpSp>
          <p:nvGrpSpPr>
            <p:cNvPr id="31" name="Group 31"/>
            <p:cNvGrpSpPr/>
            <p:nvPr/>
          </p:nvGrpSpPr>
          <p:grpSpPr>
            <a:xfrm>
              <a:off x="16008891" y="7393232"/>
              <a:ext cx="2271880" cy="2271880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5840268" y="7224609"/>
              <a:ext cx="2609127" cy="260912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6401138" y="6706047"/>
              <a:ext cx="7407905" cy="200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50"/>
                </a:lnSpc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수호나무</a:t>
              </a:r>
            </a:p>
            <a:p>
              <a:pPr algn="ctr">
                <a:lnSpc>
                  <a:spcPts val="5850"/>
                </a:lnSpc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기부</a:t>
              </a:r>
            </a:p>
          </p:txBody>
        </p:sp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6291153" y="7765546"/>
              <a:ext cx="1664360" cy="1664360"/>
            </a:xfrm>
            <a:prstGeom prst="rect">
              <a:avLst/>
            </a:prstGeom>
          </p:spPr>
        </p:pic>
        <p:grpSp>
          <p:nvGrpSpPr>
            <p:cNvPr id="39" name="Group 39"/>
            <p:cNvGrpSpPr/>
            <p:nvPr/>
          </p:nvGrpSpPr>
          <p:grpSpPr>
            <a:xfrm>
              <a:off x="3914107" y="7393232"/>
              <a:ext cx="2271880" cy="227188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3745484" y="7224609"/>
              <a:ext cx="2609127" cy="2609127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219689" y="7709347"/>
              <a:ext cx="1660717" cy="1660717"/>
            </a:xfrm>
            <a:prstGeom prst="rect">
              <a:avLst/>
            </a:prstGeom>
          </p:spPr>
        </p:pic>
        <p:sp>
          <p:nvSpPr>
            <p:cNvPr id="46" name="TextBox 46"/>
            <p:cNvSpPr txBox="1"/>
            <p:nvPr/>
          </p:nvSpPr>
          <p:spPr>
            <a:xfrm>
              <a:off x="0" y="6648896"/>
              <a:ext cx="4290288" cy="2341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아이템</a:t>
              </a:r>
            </a:p>
            <a:p>
              <a:pPr algn="ctr">
                <a:lnSpc>
                  <a:spcPts val="3100"/>
                </a:lnSpc>
              </a:pPr>
              <a:r>
                <a:rPr lang="en-US" sz="5000">
                  <a:solidFill>
                    <a:srgbClr val="000000"/>
                  </a:solidFill>
                  <a:ea typeface="Typo_Yeonhuidong"/>
                </a:rPr>
                <a:t>구매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808835" y="6113762"/>
            <a:ext cx="6670331" cy="3777393"/>
            <a:chOff x="0" y="0"/>
            <a:chExt cx="8893774" cy="5036524"/>
          </a:xfrm>
        </p:grpSpPr>
        <p:grpSp>
          <p:nvGrpSpPr>
            <p:cNvPr id="48" name="Group 48"/>
            <p:cNvGrpSpPr/>
            <p:nvPr/>
          </p:nvGrpSpPr>
          <p:grpSpPr>
            <a:xfrm>
              <a:off x="1928625" y="0"/>
              <a:ext cx="5036524" cy="5036524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174479" y="245854"/>
              <a:ext cx="4544817" cy="4544817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0" y="1285092"/>
              <a:ext cx="8893774" cy="2447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60"/>
                </a:lnSpc>
              </a:pPr>
              <a:r>
                <a:rPr lang="en-US" sz="6000">
                  <a:solidFill>
                    <a:srgbClr val="FFFFFF"/>
                  </a:solidFill>
                  <a:ea typeface="Typo_Yeonhuidong"/>
                </a:rPr>
                <a:t>메인</a:t>
              </a:r>
            </a:p>
            <a:p>
              <a:pPr algn="ctr">
                <a:lnSpc>
                  <a:spcPts val="7260"/>
                </a:lnSpc>
              </a:pPr>
              <a:r>
                <a:rPr lang="en-US" sz="6000">
                  <a:solidFill>
                    <a:srgbClr val="FFFFFF"/>
                  </a:solidFill>
                  <a:ea typeface="Typo_Yeonhuidong"/>
                </a:rPr>
                <a:t>기능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028700" y="582442"/>
            <a:ext cx="595385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02. 메인 기능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7100925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565699" y="2255907"/>
            <a:ext cx="13156601" cy="7347415"/>
            <a:chOff x="0" y="0"/>
            <a:chExt cx="17542135" cy="979655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474012" y="840741"/>
              <a:ext cx="12594112" cy="8955813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-342900"/>
              <a:ext cx="17542135" cy="1183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랜딩페이지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7100925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14522" y="2130206"/>
            <a:ext cx="15858956" cy="7128094"/>
            <a:chOff x="0" y="0"/>
            <a:chExt cx="21145274" cy="950412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2240314"/>
              <a:ext cx="10321555" cy="726381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652" r="652"/>
            <a:stretch>
              <a:fillRect/>
            </a:stretch>
          </p:blipFill>
          <p:spPr>
            <a:xfrm>
              <a:off x="10911854" y="2240314"/>
              <a:ext cx="10233420" cy="7263811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801570" y="-342900"/>
              <a:ext cx="17542135" cy="219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회원가입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카카오 로그인, 캐릭터와 새 선택 및 닉네임 입력 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7100925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565699" y="2130206"/>
            <a:ext cx="13156601" cy="7593881"/>
            <a:chOff x="0" y="0"/>
            <a:chExt cx="17542135" cy="1012517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228787" y="2242821"/>
              <a:ext cx="11084561" cy="7882354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-342900"/>
              <a:ext cx="17542135" cy="219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광장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동시 접속 및 단체채팅 / 기부 현황 파악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7100925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565699" y="2160661"/>
            <a:ext cx="13156601" cy="7570394"/>
            <a:chOff x="0" y="0"/>
            <a:chExt cx="17542135" cy="100938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155710" y="2107572"/>
              <a:ext cx="11230716" cy="7986287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-342900"/>
              <a:ext cx="17542135" cy="219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츄레스트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추억 생성 및 관리</a:t>
              </a:r>
              <a:r>
                <a:rPr lang="en-US" sz="3600">
                  <a:solidFill>
                    <a:srgbClr val="000000"/>
                  </a:solidFill>
                  <a:latin typeface="Nanum Square Bold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7100925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146022"/>
            <a:ext cx="16230600" cy="7733171"/>
            <a:chOff x="0" y="0"/>
            <a:chExt cx="21640800" cy="1031089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754460" y="2100780"/>
              <a:ext cx="10131880" cy="8210114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-342900"/>
              <a:ext cx="21640800" cy="219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추억 생성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친구 태그 및 사진 첨부, 추억 기록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3649" y="0"/>
            <a:ext cx="13560701" cy="65937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1065" y="3231346"/>
            <a:ext cx="3247653" cy="32476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25145" y="4855172"/>
            <a:ext cx="3247653" cy="324765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725145" y="556267"/>
            <a:ext cx="3047060" cy="1156987"/>
            <a:chOff x="0" y="0"/>
            <a:chExt cx="4062747" cy="1542649"/>
          </a:xfrm>
        </p:grpSpPr>
        <p:sp>
          <p:nvSpPr>
            <p:cNvPr id="6" name="AutoShape 6"/>
            <p:cNvSpPr/>
            <p:nvPr/>
          </p:nvSpPr>
          <p:spPr>
            <a:xfrm flipV="1">
              <a:off x="2153103" y="1421727"/>
              <a:ext cx="0" cy="120922"/>
            </a:xfrm>
            <a:prstGeom prst="line">
              <a:avLst/>
            </a:prstGeom>
            <a:ln w="2991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1894539" y="1527690"/>
              <a:ext cx="243606" cy="0"/>
            </a:xfrm>
            <a:prstGeom prst="line">
              <a:avLst/>
            </a:prstGeom>
            <a:ln w="2991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V="1">
              <a:off x="1909498" y="1421602"/>
              <a:ext cx="0" cy="121047"/>
            </a:xfrm>
            <a:prstGeom prst="line">
              <a:avLst/>
            </a:prstGeom>
            <a:ln w="2991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0896"/>
              <a:ext cx="4062601" cy="131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14"/>
                </a:lnSpc>
              </a:pPr>
              <a:r>
                <a:rPr lang="en-US" sz="5418" spc="1013">
                  <a:solidFill>
                    <a:srgbClr val="000000"/>
                  </a:solidFill>
                  <a:ea typeface="210 썸타임 R"/>
                </a:rPr>
                <a:t>츄레스트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34686" y="-19050"/>
              <a:ext cx="1993229" cy="288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25"/>
                </a:lnSpc>
                <a:spcBef>
                  <a:spcPct val="0"/>
                </a:spcBef>
              </a:pPr>
              <a:r>
                <a:rPr lang="en-US" sz="1354">
                  <a:solidFill>
                    <a:srgbClr val="000000"/>
                  </a:solidFill>
                  <a:ea typeface="Nanum Square Bold"/>
                </a:rPr>
                <a:t>우리의 추억 포레스트</a:t>
              </a:r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1829146" y="1244373"/>
              <a:ext cx="205571" cy="189857"/>
            </a:xfrm>
            <a:prstGeom prst="line">
              <a:avLst/>
            </a:prstGeom>
            <a:ln w="2991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H="1" flipV="1">
              <a:off x="2031300" y="1233384"/>
              <a:ext cx="199315" cy="192080"/>
            </a:xfrm>
            <a:prstGeom prst="line">
              <a:avLst/>
            </a:prstGeom>
            <a:ln w="2991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V="1">
              <a:off x="2222208" y="1421602"/>
              <a:ext cx="1840540" cy="0"/>
            </a:xfrm>
            <a:prstGeom prst="line">
              <a:avLst/>
            </a:prstGeom>
            <a:ln w="2991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V="1">
              <a:off x="0" y="1429081"/>
              <a:ext cx="1840540" cy="0"/>
            </a:xfrm>
            <a:prstGeom prst="line">
              <a:avLst/>
            </a:prstGeom>
            <a:ln w="2991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134627"/>
              <a:ext cx="920124" cy="0"/>
            </a:xfrm>
            <a:prstGeom prst="line">
              <a:avLst/>
            </a:prstGeom>
            <a:ln w="2991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3142477" y="134627"/>
              <a:ext cx="920124" cy="0"/>
            </a:xfrm>
            <a:prstGeom prst="line">
              <a:avLst/>
            </a:prstGeom>
            <a:ln w="2991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AutoShape 17"/>
          <p:cNvSpPr/>
          <p:nvPr/>
        </p:nvSpPr>
        <p:spPr>
          <a:xfrm>
            <a:off x="591103" y="1510658"/>
            <a:ext cx="7179662" cy="28575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930071" y="3559396"/>
            <a:ext cx="4298816" cy="4789836"/>
            <a:chOff x="0" y="0"/>
            <a:chExt cx="5731754" cy="638644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80975"/>
              <a:ext cx="5731754" cy="3353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01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ea typeface="210 썸타임 R"/>
                </a:rPr>
                <a:t>개요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768132"/>
              <a:ext cx="5731754" cy="2618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기획 배경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서비스 소개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팀 소개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020598" y="4608766"/>
            <a:ext cx="4298816" cy="4789833"/>
            <a:chOff x="0" y="0"/>
            <a:chExt cx="5731754" cy="638644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0975"/>
              <a:ext cx="5731754" cy="3353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02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ea typeface="210 썸타임 R"/>
                </a:rPr>
                <a:t>기술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3768128"/>
              <a:ext cx="5731754" cy="2618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사용 기술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메인 기능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와이어프레임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11124" y="3559396"/>
            <a:ext cx="4298816" cy="4097683"/>
            <a:chOff x="0" y="0"/>
            <a:chExt cx="5731754" cy="5463578"/>
          </a:xfrm>
        </p:grpSpPr>
        <p:sp>
          <p:nvSpPr>
            <p:cNvPr id="25" name="TextBox 25"/>
            <p:cNvSpPr txBox="1"/>
            <p:nvPr/>
          </p:nvSpPr>
          <p:spPr>
            <a:xfrm>
              <a:off x="0" y="228600"/>
              <a:ext cx="5731754" cy="3259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03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ea typeface="210 썸타임 R"/>
                </a:rPr>
                <a:t>현황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721561"/>
              <a:ext cx="5731754" cy="1742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진행상황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향후계획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91065" y="327667"/>
            <a:ext cx="7021111" cy="114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40"/>
              </a:lnSpc>
            </a:pPr>
            <a:r>
              <a:rPr lang="en-US" sz="6000">
                <a:solidFill>
                  <a:srgbClr val="000000"/>
                </a:solidFill>
                <a:latin typeface="Tlab 월광포르테"/>
              </a:rPr>
              <a:t>Table of Contents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201650" y="4628752"/>
            <a:ext cx="4298816" cy="3474073"/>
            <a:chOff x="0" y="0"/>
            <a:chExt cx="5731754" cy="4632098"/>
          </a:xfrm>
        </p:grpSpPr>
        <p:sp>
          <p:nvSpPr>
            <p:cNvPr id="29" name="TextBox 29"/>
            <p:cNvSpPr txBox="1"/>
            <p:nvPr/>
          </p:nvSpPr>
          <p:spPr>
            <a:xfrm>
              <a:off x="0" y="180975"/>
              <a:ext cx="5731754" cy="3353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04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latin typeface="210 썸타임 R"/>
                </a:rPr>
                <a:t>QnA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3766381"/>
              <a:ext cx="5731754" cy="86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질의응답</a:t>
              </a:r>
            </a:p>
          </p:txBody>
        </p:sp>
      </p:grpSp>
    </p:spTree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2153342"/>
            <a:ext cx="16230600" cy="7434829"/>
            <a:chOff x="0" y="0"/>
            <a:chExt cx="21640800" cy="991310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655656" y="2072209"/>
              <a:ext cx="10329488" cy="7840896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-342900"/>
              <a:ext cx="21640800" cy="2192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추억 조회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추억 조회 및 물 주기로 나무 성장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582442"/>
            <a:ext cx="7100925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7100925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03004" y="2306423"/>
            <a:ext cx="16456296" cy="7421923"/>
            <a:chOff x="0" y="0"/>
            <a:chExt cx="21941728" cy="989589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715892" y="2132684"/>
              <a:ext cx="10225836" cy="776321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2132684"/>
              <a:ext cx="11121328" cy="7700628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2350261" y="-342900"/>
              <a:ext cx="17542135" cy="2191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추억 모아보기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내 숲 속 추억 &amp; 태그된 추억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7100925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2153342"/>
            <a:ext cx="16230600" cy="7320378"/>
            <a:chOff x="0" y="0"/>
            <a:chExt cx="21640800" cy="976050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795859" y="2372731"/>
              <a:ext cx="10389056" cy="7387773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-342900"/>
              <a:ext cx="21640800" cy="2191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츄월드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다른 유저들의 츄레스트으로 이동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7100925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 와이어프레임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565699" y="2121304"/>
            <a:ext cx="13156601" cy="7992402"/>
            <a:chOff x="0" y="0"/>
            <a:chExt cx="17542135" cy="1065653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684618" y="1848944"/>
              <a:ext cx="12720017" cy="880759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0" y="-342900"/>
              <a:ext cx="17542135" cy="2191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4199">
                  <a:solidFill>
                    <a:srgbClr val="000000"/>
                  </a:solidFill>
                  <a:ea typeface="Nanum Square Bold Bold"/>
                </a:rPr>
                <a:t>아이템 구매</a:t>
              </a:r>
            </a:p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ea typeface="Nanum Square Bold"/>
                </a:rPr>
                <a:t>집, 새집, 새 구매 가능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7011"/>
          <a:stretch>
            <a:fillRect/>
          </a:stretch>
        </p:blipFill>
        <p:spPr>
          <a:xfrm>
            <a:off x="1028700" y="0"/>
            <a:ext cx="16787524" cy="98160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82696" y="1857890"/>
            <a:ext cx="11322607" cy="65712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160545" y="2569253"/>
            <a:ext cx="8523833" cy="368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57"/>
              </a:lnSpc>
            </a:pPr>
            <a:r>
              <a:rPr lang="en-US" sz="11112">
                <a:solidFill>
                  <a:srgbClr val="000000"/>
                </a:solidFill>
                <a:ea typeface="Black Han Sans"/>
              </a:rPr>
              <a:t>개발 현황</a:t>
            </a:r>
          </a:p>
          <a:p>
            <a:pPr algn="ctr">
              <a:lnSpc>
                <a:spcPts val="8445"/>
              </a:lnSpc>
            </a:pPr>
            <a:r>
              <a:rPr lang="en-US" sz="11112">
                <a:solidFill>
                  <a:srgbClr val="000000"/>
                </a:solidFill>
                <a:latin typeface="Black Han Sans"/>
              </a:rPr>
              <a:t>Chapter 03.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30855" y="6639546"/>
            <a:ext cx="758321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Nanum Square Bold"/>
              </a:rPr>
              <a:t>진행 상황</a:t>
            </a:r>
            <a:r>
              <a:rPr lang="en-US" sz="3999">
                <a:solidFill>
                  <a:srgbClr val="000000"/>
                </a:solidFill>
                <a:latin typeface="Nanum Square Bold"/>
              </a:rPr>
              <a:t> | 향후 계획</a:t>
            </a:r>
          </a:p>
        </p:txBody>
      </p:sp>
    </p:spTree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19231" y="2545357"/>
            <a:ext cx="17249537" cy="6900782"/>
            <a:chOff x="0" y="0"/>
            <a:chExt cx="22999383" cy="9201042"/>
          </a:xfrm>
        </p:grpSpPr>
        <p:sp>
          <p:nvSpPr>
            <p:cNvPr id="4" name="TextBox 4"/>
            <p:cNvSpPr txBox="1"/>
            <p:nvPr/>
          </p:nvSpPr>
          <p:spPr>
            <a:xfrm>
              <a:off x="16197110" y="76905"/>
              <a:ext cx="5731754" cy="114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Nanum Square Bold Bold"/>
                </a:rPr>
                <a:t>Front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5126591" y="1232388"/>
              <a:ext cx="7872792" cy="7718204"/>
              <a:chOff x="0" y="0"/>
              <a:chExt cx="1555119" cy="152458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555120" cy="1524583"/>
              </a:xfrm>
              <a:custGeom>
                <a:avLst/>
                <a:gdLst/>
                <a:ahLst/>
                <a:cxnLst/>
                <a:rect l="l" t="t" r="r" b="b"/>
                <a:pathLst>
                  <a:path w="1555120" h="1524583">
                    <a:moveTo>
                      <a:pt x="66870" y="0"/>
                    </a:moveTo>
                    <a:lnTo>
                      <a:pt x="1488250" y="0"/>
                    </a:lnTo>
                    <a:cubicBezTo>
                      <a:pt x="1525181" y="0"/>
                      <a:pt x="1555120" y="29939"/>
                      <a:pt x="1555120" y="66870"/>
                    </a:cubicBezTo>
                    <a:lnTo>
                      <a:pt x="1555120" y="1457714"/>
                    </a:lnTo>
                    <a:cubicBezTo>
                      <a:pt x="1555120" y="1494645"/>
                      <a:pt x="1525181" y="1524583"/>
                      <a:pt x="1488250" y="1524583"/>
                    </a:cubicBezTo>
                    <a:lnTo>
                      <a:pt x="66870" y="1524583"/>
                    </a:lnTo>
                    <a:cubicBezTo>
                      <a:pt x="29939" y="1524583"/>
                      <a:pt x="0" y="1494645"/>
                      <a:pt x="0" y="1457714"/>
                    </a:cubicBezTo>
                    <a:lnTo>
                      <a:pt x="0" y="66870"/>
                    </a:lnTo>
                    <a:cubicBezTo>
                      <a:pt x="0" y="29939"/>
                      <a:pt x="29939" y="0"/>
                      <a:pt x="668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5477855" y="3124259"/>
              <a:ext cx="7170264" cy="3801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와이어프레임 설계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프로젝트 초기 설정 완료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소셜 로그인 진행 중 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랜딩 페이지 진행 중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563295" y="76200"/>
              <a:ext cx="5731754" cy="114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Nanum Square Bold Bold"/>
                </a:rPr>
                <a:t>Back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6492776" y="1482839"/>
              <a:ext cx="7872792" cy="7718204"/>
              <a:chOff x="0" y="0"/>
              <a:chExt cx="1555119" cy="152458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55120" cy="1524583"/>
              </a:xfrm>
              <a:custGeom>
                <a:avLst/>
                <a:gdLst/>
                <a:ahLst/>
                <a:cxnLst/>
                <a:rect l="l" t="t" r="r" b="b"/>
                <a:pathLst>
                  <a:path w="1555120" h="1524583">
                    <a:moveTo>
                      <a:pt x="66870" y="0"/>
                    </a:moveTo>
                    <a:lnTo>
                      <a:pt x="1488250" y="0"/>
                    </a:lnTo>
                    <a:cubicBezTo>
                      <a:pt x="1525181" y="0"/>
                      <a:pt x="1555120" y="29939"/>
                      <a:pt x="1555120" y="66870"/>
                    </a:cubicBezTo>
                    <a:lnTo>
                      <a:pt x="1555120" y="1457714"/>
                    </a:lnTo>
                    <a:cubicBezTo>
                      <a:pt x="1555120" y="1494645"/>
                      <a:pt x="1525181" y="1524583"/>
                      <a:pt x="1488250" y="1524583"/>
                    </a:cubicBezTo>
                    <a:lnTo>
                      <a:pt x="66870" y="1524583"/>
                    </a:lnTo>
                    <a:cubicBezTo>
                      <a:pt x="29939" y="1524583"/>
                      <a:pt x="0" y="1494645"/>
                      <a:pt x="0" y="1457714"/>
                    </a:cubicBezTo>
                    <a:lnTo>
                      <a:pt x="0" y="66870"/>
                    </a:lnTo>
                    <a:cubicBezTo>
                      <a:pt x="0" y="29939"/>
                      <a:pt x="29939" y="0"/>
                      <a:pt x="668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492776" y="1817691"/>
              <a:ext cx="7872792" cy="691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latin typeface="Nanum Square Bold"/>
                </a:rPr>
                <a:t>ERD 설계</a:t>
              </a:r>
            </a:p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새, 집, 새집 데이터 생성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상점 관련 API 완료</a:t>
              </a:r>
            </a:p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새 관리 API 완료</a:t>
              </a:r>
            </a:p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추억 관련 API 설계 중</a:t>
              </a:r>
            </a:p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회원가입 진행 중</a:t>
              </a:r>
            </a:p>
            <a:p>
              <a:pPr algn="ctr">
                <a:lnSpc>
                  <a:spcPts val="59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나무 데이터 수집중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6905"/>
              <a:ext cx="5731754" cy="114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6000" spc="-300">
                  <a:solidFill>
                    <a:srgbClr val="000000"/>
                  </a:solidFill>
                  <a:latin typeface="Nanum Square Bold Bold"/>
                </a:rPr>
                <a:t>Modeling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88537" y="1482839"/>
              <a:ext cx="5354681" cy="7718204"/>
              <a:chOff x="0" y="0"/>
              <a:chExt cx="1057715" cy="152458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57715" cy="1524583"/>
              </a:xfrm>
              <a:custGeom>
                <a:avLst/>
                <a:gdLst/>
                <a:ahLst/>
                <a:cxnLst/>
                <a:rect l="l" t="t" r="r" b="b"/>
                <a:pathLst>
                  <a:path w="1057715" h="1524583">
                    <a:moveTo>
                      <a:pt x="98316" y="0"/>
                    </a:moveTo>
                    <a:lnTo>
                      <a:pt x="959399" y="0"/>
                    </a:lnTo>
                    <a:cubicBezTo>
                      <a:pt x="1013697" y="0"/>
                      <a:pt x="1057715" y="44018"/>
                      <a:pt x="1057715" y="98316"/>
                    </a:cubicBezTo>
                    <a:lnTo>
                      <a:pt x="1057715" y="1426267"/>
                    </a:lnTo>
                    <a:cubicBezTo>
                      <a:pt x="1057715" y="1480566"/>
                      <a:pt x="1013697" y="1524583"/>
                      <a:pt x="959399" y="1524583"/>
                    </a:cubicBezTo>
                    <a:lnTo>
                      <a:pt x="98316" y="1524583"/>
                    </a:lnTo>
                    <a:cubicBezTo>
                      <a:pt x="44018" y="1524583"/>
                      <a:pt x="0" y="1480566"/>
                      <a:pt x="0" y="1426267"/>
                    </a:cubicBezTo>
                    <a:lnTo>
                      <a:pt x="0" y="98316"/>
                    </a:lnTo>
                    <a:cubicBezTo>
                      <a:pt x="0" y="44018"/>
                      <a:pt x="44018" y="0"/>
                      <a:pt x="983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382466" y="1444311"/>
              <a:ext cx="4966822" cy="7661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지구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새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새집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집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새싹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나무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ea typeface="Nanum Square Bold"/>
                </a:rPr>
                <a:t>우체통</a:t>
              </a:r>
            </a:p>
            <a:p>
              <a:pPr algn="ctr">
                <a:lnSpc>
                  <a:spcPts val="5700"/>
                </a:lnSpc>
              </a:pPr>
              <a:r>
                <a:rPr lang="en-US" sz="3800" spc="190">
                  <a:solidFill>
                    <a:srgbClr val="000000"/>
                  </a:solidFill>
                  <a:latin typeface="Nanum Square Bold"/>
                </a:rPr>
                <a:t>404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582442"/>
            <a:ext cx="7100925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진행 상황</a:t>
            </a:r>
          </a:p>
        </p:txBody>
      </p:sp>
    </p:spTree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9926" y="1798712"/>
            <a:ext cx="904944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9312" y="2599037"/>
            <a:ext cx="16449375" cy="7030738"/>
            <a:chOff x="0" y="0"/>
            <a:chExt cx="21932500" cy="937431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2394771"/>
              <a:ext cx="10043492" cy="554260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r="12785"/>
            <a:stretch>
              <a:fillRect/>
            </a:stretch>
          </p:blipFill>
          <p:spPr>
            <a:xfrm>
              <a:off x="1526" y="0"/>
              <a:ext cx="10040441" cy="478954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2933031" y="8326567"/>
              <a:ext cx="4177431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99"/>
                </a:lnSpc>
              </a:pPr>
              <a:r>
                <a:rPr lang="en-US" sz="3999">
                  <a:solidFill>
                    <a:srgbClr val="000000"/>
                  </a:solidFill>
                  <a:ea typeface="Nanum Square Bold"/>
                </a:rPr>
                <a:t>기능 명세서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8861" t="15821"/>
            <a:stretch>
              <a:fillRect/>
            </a:stretch>
          </p:blipFill>
          <p:spPr>
            <a:xfrm>
              <a:off x="10641826" y="0"/>
              <a:ext cx="11290675" cy="7937379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4973373" y="8326567"/>
              <a:ext cx="2627580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99"/>
                </a:lnSpc>
              </a:pPr>
              <a:r>
                <a:rPr lang="en-US" sz="3999">
                  <a:solidFill>
                    <a:srgbClr val="000000"/>
                  </a:solidFill>
                  <a:latin typeface="Nanum Square Bold"/>
                </a:rPr>
                <a:t>ERD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582442"/>
            <a:ext cx="920851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진행 상황 - 기능명세서 &amp; ERD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9926" y="1798712"/>
            <a:ext cx="904944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9926" y="2241780"/>
            <a:ext cx="2207085" cy="21678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10123" y="2387960"/>
            <a:ext cx="1801060" cy="18754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77042" y="2268196"/>
            <a:ext cx="1995216" cy="19952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73503" y="2261314"/>
            <a:ext cx="1736998" cy="20020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49926" y="4200440"/>
            <a:ext cx="2154310" cy="18861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823189" y="4200440"/>
            <a:ext cx="1974928" cy="188612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652501" y="4200440"/>
            <a:ext cx="1960907" cy="193783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 l="25764" r="25979"/>
          <a:stretch>
            <a:fillRect/>
          </a:stretch>
        </p:blipFill>
        <p:spPr>
          <a:xfrm>
            <a:off x="389412" y="6410410"/>
            <a:ext cx="3719562" cy="376229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519035" y="6980891"/>
            <a:ext cx="4989212" cy="262132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110501" y="6484732"/>
            <a:ext cx="2214018" cy="314929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108834" y="3391888"/>
            <a:ext cx="3658459" cy="296631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832556" y="7141447"/>
            <a:ext cx="2575326" cy="23002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406169" y="6671477"/>
            <a:ext cx="3979853" cy="296255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5657343" y="7287627"/>
            <a:ext cx="2119516" cy="215403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6108411" y="4263412"/>
            <a:ext cx="2267183" cy="187486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1328344" y="2634312"/>
            <a:ext cx="6305796" cy="3550561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8700" y="582442"/>
            <a:ext cx="920851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진행 상황 - 3D Model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2863">
            <a:off x="949899" y="1803474"/>
            <a:ext cx="7636915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8158" y="2065411"/>
            <a:ext cx="17369390" cy="79204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82442"/>
            <a:ext cx="7100925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02. 향후계획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30415" y="1231081"/>
            <a:ext cx="7161627" cy="2719311"/>
            <a:chOff x="0" y="0"/>
            <a:chExt cx="9548835" cy="3625748"/>
          </a:xfrm>
        </p:grpSpPr>
        <p:sp>
          <p:nvSpPr>
            <p:cNvPr id="3" name="AutoShape 3"/>
            <p:cNvSpPr/>
            <p:nvPr/>
          </p:nvSpPr>
          <p:spPr>
            <a:xfrm flipV="1">
              <a:off x="5060524" y="3341542"/>
              <a:ext cx="0" cy="284207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4452810" y="3590591"/>
              <a:ext cx="572556" cy="0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4487968" y="3341248"/>
              <a:ext cx="0" cy="284501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54734"/>
              <a:ext cx="9548492" cy="3072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47"/>
                </a:lnSpc>
              </a:pPr>
              <a:r>
                <a:rPr lang="en-US" sz="12734" spc="2381">
                  <a:solidFill>
                    <a:srgbClr val="000000"/>
                  </a:solidFill>
                  <a:ea typeface="210 썸타임 R"/>
                </a:rPr>
                <a:t>츄레스트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431863" y="-9525"/>
              <a:ext cx="4684765" cy="642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0"/>
                </a:lnSpc>
                <a:spcBef>
                  <a:spcPct val="0"/>
                </a:spcBef>
              </a:pPr>
              <a:r>
                <a:rPr lang="en-US" sz="3183">
                  <a:solidFill>
                    <a:srgbClr val="000000"/>
                  </a:solidFill>
                  <a:ea typeface="Nanum Square Bold"/>
                </a:rPr>
                <a:t>우리의 추억 포레스트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4299113" y="2924699"/>
              <a:ext cx="483161" cy="446228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flipH="1" flipV="1">
              <a:off x="4774246" y="2898871"/>
              <a:ext cx="468458" cy="451453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flipV="1">
              <a:off x="5222942" y="3341248"/>
              <a:ext cx="4325893" cy="0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0" y="3358826"/>
              <a:ext cx="4325893" cy="0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316419"/>
              <a:ext cx="2162603" cy="0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7385889" y="316419"/>
              <a:ext cx="2162603" cy="0"/>
            </a:xfrm>
            <a:prstGeom prst="line">
              <a:avLst/>
            </a:prstGeom>
            <a:ln w="7031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AutoShape 14"/>
          <p:cNvSpPr/>
          <p:nvPr/>
        </p:nvSpPr>
        <p:spPr>
          <a:xfrm rot="1854">
            <a:off x="631844" y="590308"/>
            <a:ext cx="1766092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1857">
            <a:off x="-4764" y="9601200"/>
            <a:ext cx="1763198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-5396630">
            <a:off x="12757307" y="5444907"/>
            <a:ext cx="971872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396592">
            <a:off x="-4168757" y="4800600"/>
            <a:ext cx="961073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2656941" y="3950393"/>
            <a:ext cx="13202632" cy="3247653"/>
            <a:chOff x="0" y="0"/>
            <a:chExt cx="17603509" cy="4330204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4330204" cy="4330204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4806090" y="766392"/>
              <a:ext cx="2797419" cy="2797419"/>
            </a:xfrm>
            <a:prstGeom prst="rect">
              <a:avLst/>
            </a:prstGeom>
          </p:spPr>
        </p:pic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91281" y="3222012"/>
            <a:ext cx="13668292" cy="706498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7011"/>
          <a:stretch>
            <a:fillRect/>
          </a:stretch>
        </p:blipFill>
        <p:spPr>
          <a:xfrm>
            <a:off x="1028700" y="0"/>
            <a:ext cx="16787524" cy="98160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82696" y="1857890"/>
            <a:ext cx="11322607" cy="65712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160322" y="2569253"/>
            <a:ext cx="8524280" cy="368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57"/>
              </a:lnSpc>
            </a:pPr>
            <a:r>
              <a:rPr lang="en-US" sz="11112">
                <a:solidFill>
                  <a:srgbClr val="000000"/>
                </a:solidFill>
                <a:ea typeface="Black Han Sans"/>
              </a:rPr>
              <a:t>개요</a:t>
            </a:r>
          </a:p>
          <a:p>
            <a:pPr algn="ctr">
              <a:lnSpc>
                <a:spcPts val="8445"/>
              </a:lnSpc>
            </a:pPr>
            <a:r>
              <a:rPr lang="en-US" sz="11112">
                <a:solidFill>
                  <a:srgbClr val="000000"/>
                </a:solidFill>
                <a:latin typeface="Black Han Sans"/>
              </a:rPr>
              <a:t>Chapter 01.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30855" y="6639546"/>
            <a:ext cx="758321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Nanum Square Bold"/>
              </a:rPr>
              <a:t>기획 배경 | 서비스 소개 | 팀 소개</a:t>
            </a:r>
          </a:p>
        </p:txBody>
      </p:sp>
    </p:spTree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63649" y="0"/>
            <a:ext cx="13560701" cy="65937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1065" y="3231346"/>
            <a:ext cx="3247653" cy="32476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25145" y="4855172"/>
            <a:ext cx="3247653" cy="32476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06395" y="5289962"/>
            <a:ext cx="4298816" cy="151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9999" spc="1469">
                <a:solidFill>
                  <a:srgbClr val="000000"/>
                </a:solidFill>
                <a:latin typeface="Black Han Sans"/>
              </a:rPr>
              <a:t>QnA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10541" y="7552109"/>
            <a:ext cx="2598341" cy="188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나쁜놈밀리터리"/>
              </a:rPr>
              <a:t>A505</a:t>
            </a:r>
          </a:p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나쁜놈밀리터리"/>
              </a:rPr>
              <a:t>지구방범대</a:t>
            </a:r>
          </a:p>
        </p:txBody>
      </p:sp>
      <p:sp>
        <p:nvSpPr>
          <p:cNvPr id="7" name="AutoShape 7"/>
          <p:cNvSpPr/>
          <p:nvPr/>
        </p:nvSpPr>
        <p:spPr>
          <a:xfrm rot="1854">
            <a:off x="631844" y="590308"/>
            <a:ext cx="1766092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1857">
            <a:off x="-4764" y="9601200"/>
            <a:ext cx="1763198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396630">
            <a:off x="12757307" y="5444907"/>
            <a:ext cx="971872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396592">
            <a:off x="-4168757" y="4800600"/>
            <a:ext cx="961073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1857">
            <a:off x="147636" y="9753600"/>
            <a:ext cx="1763198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7080" b="7080"/>
          <a:stretch>
            <a:fillRect/>
          </a:stretch>
        </p:blipFill>
        <p:spPr>
          <a:xfrm>
            <a:off x="4937359" y="2160661"/>
            <a:ext cx="8413282" cy="76231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582442"/>
            <a:ext cx="595385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</a:t>
            </a:r>
            <a:r>
              <a:rPr lang="en-US" sz="4200">
                <a:solidFill>
                  <a:srgbClr val="000000"/>
                </a:solidFill>
                <a:ea typeface="Typo_Yeonhuidong"/>
              </a:rPr>
              <a:t>기획 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595385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</a:t>
            </a:r>
            <a:r>
              <a:rPr lang="en-US" sz="4200">
                <a:solidFill>
                  <a:srgbClr val="000000"/>
                </a:solidFill>
                <a:ea typeface="Typo_Yeonhuidong"/>
              </a:rPr>
              <a:t>기획 배경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489276" y="2963994"/>
            <a:ext cx="13309449" cy="5819189"/>
            <a:chOff x="0" y="0"/>
            <a:chExt cx="17745931" cy="775891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2160203"/>
              <a:ext cx="17745931" cy="5598716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727082" y="-371475"/>
              <a:ext cx="16291767" cy="2809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4500">
                  <a:solidFill>
                    <a:srgbClr val="000000"/>
                  </a:solidFill>
                  <a:ea typeface="Nanum Square Bold"/>
                </a:rPr>
                <a:t>추억을 기록하고 시간의 흐름에 따라 </a:t>
              </a:r>
            </a:p>
            <a:p>
              <a:pPr algn="ctr">
                <a:lnSpc>
                  <a:spcPts val="9000"/>
                </a:lnSpc>
              </a:pPr>
              <a:r>
                <a:rPr lang="en-US" sz="4500">
                  <a:solidFill>
                    <a:srgbClr val="000000"/>
                  </a:solidFill>
                  <a:ea typeface="Nanum Square Bold"/>
                </a:rPr>
                <a:t>나무의 성장을 직접 느껴보자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94209" y="-2324100"/>
            <a:ext cx="24476418" cy="14935200"/>
            <a:chOff x="0" y="0"/>
            <a:chExt cx="32635224" cy="199136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14300"/>
              <a:ext cx="32635224" cy="2002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0"/>
                </a:lnSpc>
              </a:pPr>
              <a:endParaRPr/>
            </a:p>
            <a:p>
              <a:pPr algn="ctr">
                <a:lnSpc>
                  <a:spcPts val="39600"/>
                </a:lnSpc>
              </a:pPr>
              <a:r>
                <a:rPr lang="en-US" sz="33000">
                  <a:solidFill>
                    <a:srgbClr val="2E3969"/>
                  </a:solidFill>
                  <a:latin typeface="Nanum Square Bold Bold"/>
                </a:rPr>
                <a:t>CHUREST</a:t>
              </a:r>
            </a:p>
            <a:p>
              <a:pPr algn="ctr">
                <a:lnSpc>
                  <a:spcPts val="36000"/>
                </a:lnSpc>
                <a:spcBef>
                  <a:spcPct val="0"/>
                </a:spcBef>
              </a:pPr>
              <a:endParaRPr lang="en-US" sz="33000">
                <a:solidFill>
                  <a:srgbClr val="2E3969"/>
                </a:solidFill>
                <a:latin typeface="Nanum Square Bold Bold"/>
              </a:endParaRP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5921" t="27691" r="24606" b="22352"/>
            <a:stretch>
              <a:fillRect/>
            </a:stretch>
          </p:blipFill>
          <p:spPr>
            <a:xfrm>
              <a:off x="10928019" y="4808956"/>
              <a:ext cx="11415808" cy="11527588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10632887" y="-114300"/>
              <a:ext cx="12349990" cy="13931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0"/>
                </a:lnSpc>
              </a:pPr>
              <a:endParaRPr/>
            </a:p>
            <a:p>
              <a:pPr algn="ctr">
                <a:lnSpc>
                  <a:spcPts val="39600"/>
                </a:lnSpc>
                <a:spcBef>
                  <a:spcPct val="0"/>
                </a:spcBef>
              </a:pPr>
              <a:r>
                <a:rPr lang="en-US" sz="33000">
                  <a:solidFill>
                    <a:srgbClr val="2E3969"/>
                  </a:solidFill>
                  <a:latin typeface="Nanum Square Bold Bold"/>
                </a:rPr>
                <a:t>URE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343827" y="10438329"/>
              <a:ext cx="4330204" cy="433020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301347" y="4627230"/>
              <a:ext cx="4330204" cy="433020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055238" y="12292415"/>
              <a:ext cx="22524747" cy="1606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5000">
                  <a:solidFill>
                    <a:srgbClr val="FFFBE6"/>
                  </a:solidFill>
                  <a:ea typeface="210 썸타임 R"/>
                </a:rPr>
                <a:t>추억으로 키우는  숲</a:t>
              </a:r>
            </a:p>
          </p:txBody>
        </p:sp>
      </p:grpSp>
      <p:sp>
        <p:nvSpPr>
          <p:cNvPr id="9" name="AutoShape 9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582442"/>
            <a:ext cx="595385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02.서비스 소개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3140714" y="1836811"/>
            <a:ext cx="4913244" cy="4015763"/>
            <a:chOff x="0" y="0"/>
            <a:chExt cx="6550992" cy="535435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1552399"/>
              <a:ext cx="6550992" cy="380195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947825" y="0"/>
              <a:ext cx="2655343" cy="2655343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81708" y="3019741"/>
              <a:ext cx="6469284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추억을 나무의 성장과정으로 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시각화하여 보존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34042" y="5925905"/>
            <a:ext cx="4913244" cy="4015763"/>
            <a:chOff x="0" y="0"/>
            <a:chExt cx="6550992" cy="535435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1552399"/>
              <a:ext cx="6550992" cy="380195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947825" y="0"/>
              <a:ext cx="2655343" cy="2655343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81708" y="3019741"/>
              <a:ext cx="6469284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더 나아가 일상 속에서의 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기부를 체험하기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34042" y="1970484"/>
            <a:ext cx="4913244" cy="3895079"/>
            <a:chOff x="0" y="0"/>
            <a:chExt cx="6550992" cy="519343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1391487"/>
              <a:ext cx="6550992" cy="3801951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81708" y="2858830"/>
              <a:ext cx="6469284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게이미피케이션 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적용을 통한 차별화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721008" y="0"/>
              <a:ext cx="2782975" cy="2782975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3140714" y="5925905"/>
            <a:ext cx="4913244" cy="4015763"/>
            <a:chOff x="0" y="0"/>
            <a:chExt cx="6550992" cy="5354351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1552399"/>
              <a:ext cx="6550992" cy="3801951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3560" r="3560"/>
            <a:stretch>
              <a:fillRect/>
            </a:stretch>
          </p:blipFill>
          <p:spPr>
            <a:xfrm>
              <a:off x="1947825" y="0"/>
              <a:ext cx="2655343" cy="2655343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81708" y="3019741"/>
              <a:ext cx="6469284" cy="128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멸종 위기 나무 &amp; 멸종 위기 새에</a:t>
              </a:r>
            </a:p>
            <a:p>
              <a:pPr algn="ctr"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ea typeface="Nanum Square Bold"/>
                </a:rPr>
                <a:t>대한 정보 제공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582442"/>
            <a:ext cx="595385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02.서비스 소개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95798" y="2751175"/>
            <a:ext cx="18714570" cy="6178373"/>
            <a:chOff x="0" y="0"/>
            <a:chExt cx="24952761" cy="823783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2501576"/>
              <a:ext cx="6478041" cy="567492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5083" y="61325"/>
              <a:ext cx="6006664" cy="2959002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17661536" y="320060"/>
              <a:ext cx="7291225" cy="7593661"/>
              <a:chOff x="0" y="0"/>
              <a:chExt cx="812800" cy="8465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14969" y="0"/>
                <a:ext cx="842737" cy="846515"/>
              </a:xfrm>
              <a:custGeom>
                <a:avLst/>
                <a:gdLst/>
                <a:ahLst/>
                <a:cxnLst/>
                <a:rect l="l" t="t" r="r" b="b"/>
                <a:pathLst>
                  <a:path w="842737" h="846515">
                    <a:moveTo>
                      <a:pt x="421369" y="0"/>
                    </a:moveTo>
                    <a:cubicBezTo>
                      <a:pt x="654389" y="1042"/>
                      <a:pt x="842738" y="190235"/>
                      <a:pt x="842738" y="423257"/>
                    </a:cubicBezTo>
                    <a:cubicBezTo>
                      <a:pt x="842738" y="656279"/>
                      <a:pt x="654389" y="845472"/>
                      <a:pt x="421369" y="846515"/>
                    </a:cubicBezTo>
                    <a:cubicBezTo>
                      <a:pt x="188349" y="845472"/>
                      <a:pt x="0" y="656279"/>
                      <a:pt x="0" y="423257"/>
                    </a:cubicBezTo>
                    <a:cubicBezTo>
                      <a:pt x="0" y="190235"/>
                      <a:pt x="188349" y="1042"/>
                      <a:pt x="42136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000000">
                    <a:alpha val="48627"/>
                  </a:srgbClr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2654305" y="359528"/>
              <a:ext cx="11542499" cy="1282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627"/>
                </a:lnSpc>
                <a:spcBef>
                  <a:spcPct val="0"/>
                </a:spcBef>
              </a:pPr>
              <a:r>
                <a:rPr lang="en-US" sz="3850">
                  <a:solidFill>
                    <a:srgbClr val="000000"/>
                  </a:solidFill>
                  <a:ea typeface="Nanum Square Bold"/>
                </a:rPr>
                <a:t>재미있는 서비스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 rot="-5400000">
              <a:off x="17661536" y="5797327"/>
              <a:ext cx="2271880" cy="227188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17492913" y="5628704"/>
              <a:ext cx="2609127" cy="2609127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5400000">
              <a:off x="16525596" y="2980950"/>
              <a:ext cx="2271880" cy="227188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5400000">
              <a:off x="16356973" y="2812327"/>
              <a:ext cx="2609127" cy="260912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7492913" y="0"/>
              <a:ext cx="2609127" cy="2609127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7661536" y="168623"/>
              <a:ext cx="2271880" cy="227188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8007796" y="514884"/>
              <a:ext cx="1579360" cy="1579360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11327259" y="3315640"/>
              <a:ext cx="5541961" cy="1577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850">
                  <a:solidFill>
                    <a:srgbClr val="000000"/>
                  </a:solidFill>
                  <a:ea typeface="Nanum Square Bold"/>
                </a:rPr>
                <a:t>특화 프로젝트의 </a:t>
              </a:r>
            </a:p>
            <a:p>
              <a:pPr algn="ctr">
                <a:lnSpc>
                  <a:spcPts val="4620"/>
                </a:lnSpc>
                <a:spcBef>
                  <a:spcPct val="0"/>
                </a:spcBef>
              </a:pPr>
              <a:r>
                <a:rPr lang="en-US" sz="3850">
                  <a:solidFill>
                    <a:srgbClr val="000000"/>
                  </a:solidFill>
                  <a:ea typeface="Nanum Square Bold"/>
                </a:rPr>
                <a:t>문제 개선 </a:t>
              </a:r>
            </a:p>
          </p:txBody>
        </p:sp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6834372" y="3289727"/>
              <a:ext cx="1654327" cy="1654327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8007796" y="6120775"/>
              <a:ext cx="1624985" cy="1624985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12536258" y="6561279"/>
              <a:ext cx="4956654" cy="803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20"/>
                </a:lnSpc>
                <a:spcBef>
                  <a:spcPct val="0"/>
                </a:spcBef>
              </a:pPr>
              <a:r>
                <a:rPr lang="en-US" sz="3850">
                  <a:solidFill>
                    <a:srgbClr val="000000"/>
                  </a:solidFill>
                  <a:latin typeface="Nanum Square Bold"/>
                </a:rPr>
                <a:t> API 성능 최적화</a:t>
              </a:r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7170208" y="5411020"/>
            <a:ext cx="2401909" cy="858682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28700" y="582442"/>
            <a:ext cx="907435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03.팀 소개 - 방향성 및 목표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582442"/>
            <a:ext cx="595385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03.팀 소개 - 팀원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76591" y="2833887"/>
            <a:ext cx="17334818" cy="6216230"/>
            <a:chOff x="0" y="0"/>
            <a:chExt cx="23113090" cy="828830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297852" cy="3795706"/>
              <a:chOff x="0" y="0"/>
              <a:chExt cx="7297852" cy="379570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297801" cy="3795649"/>
              </a:xfrm>
              <a:custGeom>
                <a:avLst/>
                <a:gdLst/>
                <a:ahLst/>
                <a:cxnLst/>
                <a:rect l="l" t="t" r="r" b="b"/>
                <a:pathLst>
                  <a:path w="7297801" h="3795649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4460054"/>
              <a:ext cx="7297852" cy="3795706"/>
              <a:chOff x="0" y="0"/>
              <a:chExt cx="7297852" cy="37957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297801" cy="3795649"/>
              </a:xfrm>
              <a:custGeom>
                <a:avLst/>
                <a:gdLst/>
                <a:ahLst/>
                <a:cxnLst/>
                <a:rect l="l" t="t" r="r" b="b"/>
                <a:pathLst>
                  <a:path w="7297801" h="3795649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7896570" y="0"/>
              <a:ext cx="7297852" cy="3795706"/>
              <a:chOff x="0" y="0"/>
              <a:chExt cx="7297852" cy="37957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297801" cy="3795649"/>
              </a:xfrm>
              <a:custGeom>
                <a:avLst/>
                <a:gdLst/>
                <a:ahLst/>
                <a:cxnLst/>
                <a:rect l="l" t="t" r="r" b="b"/>
                <a:pathLst>
                  <a:path w="7297801" h="3795649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7896570" y="4460054"/>
              <a:ext cx="7297852" cy="3795706"/>
              <a:chOff x="0" y="0"/>
              <a:chExt cx="7297852" cy="379570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297801" cy="3795649"/>
              </a:xfrm>
              <a:custGeom>
                <a:avLst/>
                <a:gdLst/>
                <a:ahLst/>
                <a:cxnLst/>
                <a:rect l="l" t="t" r="r" b="b"/>
                <a:pathLst>
                  <a:path w="7297801" h="3795649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5815238" y="0"/>
              <a:ext cx="7297852" cy="3795706"/>
              <a:chOff x="0" y="0"/>
              <a:chExt cx="7297852" cy="37957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297801" cy="3795649"/>
              </a:xfrm>
              <a:custGeom>
                <a:avLst/>
                <a:gdLst/>
                <a:ahLst/>
                <a:cxnLst/>
                <a:rect l="l" t="t" r="r" b="b"/>
                <a:pathLst>
                  <a:path w="7297801" h="3795649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5815238" y="4460054"/>
              <a:ext cx="7297852" cy="3795706"/>
              <a:chOff x="0" y="0"/>
              <a:chExt cx="7297852" cy="37957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297801" cy="3795649"/>
              </a:xfrm>
              <a:custGeom>
                <a:avLst/>
                <a:gdLst/>
                <a:ahLst/>
                <a:cxnLst/>
                <a:rect l="l" t="t" r="r" b="b"/>
                <a:pathLst>
                  <a:path w="7297801" h="3795649">
                    <a:moveTo>
                      <a:pt x="0" y="513969"/>
                    </a:moveTo>
                    <a:cubicBezTo>
                      <a:pt x="0" y="230124"/>
                      <a:pt x="230124" y="0"/>
                      <a:pt x="513969" y="0"/>
                    </a:cubicBezTo>
                    <a:lnTo>
                      <a:pt x="6783832" y="0"/>
                    </a:lnTo>
                    <a:cubicBezTo>
                      <a:pt x="7067676" y="0"/>
                      <a:pt x="7297801" y="230124"/>
                      <a:pt x="7297801" y="513969"/>
                    </a:cubicBezTo>
                    <a:lnTo>
                      <a:pt x="7297801" y="3281680"/>
                    </a:lnTo>
                    <a:cubicBezTo>
                      <a:pt x="7297801" y="3565525"/>
                      <a:pt x="7067676" y="3795649"/>
                      <a:pt x="6783832" y="3795649"/>
                    </a:cubicBezTo>
                    <a:lnTo>
                      <a:pt x="513969" y="3795649"/>
                    </a:lnTo>
                    <a:cubicBezTo>
                      <a:pt x="230124" y="3795649"/>
                      <a:pt x="0" y="3565525"/>
                      <a:pt x="0" y="328168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</p:spPr>
          </p:sp>
        </p:grp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42948" y="445565"/>
              <a:ext cx="1997186" cy="1907377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6223122" y="593316"/>
              <a:ext cx="1892736" cy="197091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189859" y="445565"/>
              <a:ext cx="2307476" cy="2266417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399614" y="4690072"/>
              <a:ext cx="1887966" cy="217610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42948" y="4974388"/>
              <a:ext cx="1866577" cy="1634207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6101318" y="4690072"/>
              <a:ext cx="2471672" cy="2442594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10646318" y="681828"/>
              <a:ext cx="4426184" cy="242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[</a:t>
              </a: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Back-End]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ERD 설계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Modeling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아이템 구매 및 커스텀 API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회원 및 새 관리 API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628257" y="2692077"/>
              <a:ext cx="145277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나눔스퀘어 ExtraBold" panose="020B0600000101010101" pitchFamily="34" charset="-127"/>
                </a:rPr>
                <a:t>배서연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646318" y="4900582"/>
              <a:ext cx="4426184" cy="338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[Front-End]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UI/UX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모션 / 단체 채팅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로그인 / 회원가입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광장 동시접속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Modeling</a:t>
              </a:r>
            </a:p>
            <a:p>
              <a:pPr algn="l">
                <a:lnSpc>
                  <a:spcPts val="2879"/>
                </a:lnSpc>
              </a:pPr>
              <a:endParaRPr lang="en-US" sz="2400">
                <a:solidFill>
                  <a:srgbClr val="000000"/>
                </a:solidFill>
                <a:latin typeface="Nanum Square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399614" y="6847129"/>
              <a:ext cx="2164927" cy="628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나눔스퀘어 ExtraBold" panose="020B0600000101010101" pitchFamily="34" charset="-127"/>
                </a:rPr>
                <a:t>최유태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20639" y="2692077"/>
              <a:ext cx="145277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ko-KR" altLang="en-US" sz="3000" dirty="0" err="1" smtClean="0">
                  <a:solidFill>
                    <a:srgbClr val="000000"/>
                  </a:solidFill>
                  <a:ea typeface="나눔스퀘어 ExtraBold" panose="020B0600000101010101" pitchFamily="34" charset="-127"/>
                </a:rPr>
                <a:t>강윤주</a:t>
              </a:r>
              <a:endParaRPr lang="en-US" sz="3000" dirty="0">
                <a:solidFill>
                  <a:srgbClr val="000000"/>
                </a:solidFill>
                <a:ea typeface="나눔스퀘어 ExtraBold" panose="020B0600000101010101" pitchFamily="34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733786" y="681828"/>
              <a:ext cx="4426184" cy="242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[Front-End]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UI/UX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와이어프레임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나의 추억 관리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랜딩 페이지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20639" y="7012970"/>
              <a:ext cx="145277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나눔스퀘어 ExtraBold" panose="020B0600000101010101" pitchFamily="34" charset="-127"/>
                </a:rPr>
                <a:t>정채린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733786" y="4900582"/>
              <a:ext cx="4426184" cy="290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[Front-End,Dev-Ops]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UI/UX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와이어프레임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지구촌 관리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랜딩 페이지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Frontend배포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6523052" y="2692077"/>
              <a:ext cx="1478427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나눔스퀘어 ExtraBold" panose="020B0600000101010101" pitchFamily="34" charset="-127"/>
                </a:rPr>
                <a:t>정원영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8545744" y="681828"/>
              <a:ext cx="4426184" cy="193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[Back-End]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ERD 설계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회원가입, 로그인 API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실시간 알림 설계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6535876" y="7012970"/>
              <a:ext cx="1452779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ea typeface="나눔스퀘어 ExtraBold" panose="020B0600000101010101" pitchFamily="34" charset="-127"/>
                </a:rPr>
                <a:t>한선희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8545744" y="4948645"/>
              <a:ext cx="4426184" cy="290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 Bold"/>
                </a:rPr>
                <a:t>[Back-End,Dev-Ops]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ERD 설계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Backend 배포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나의 추억 관련 API 설계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ea typeface="Nanum Square Bold"/>
                </a:rPr>
                <a:t>광장 단체 채팅</a:t>
              </a: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Nanum Square Bold"/>
                </a:rPr>
                <a:t>3D Modeling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522</Words>
  <Application>Microsoft Office PowerPoint</Application>
  <PresentationFormat>사용자 지정</PresentationFormat>
  <Paragraphs>183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나쁜놈밀리터리</vt:lpstr>
      <vt:lpstr>나눔스퀘어 Bold</vt:lpstr>
      <vt:lpstr>Nanum Square Bold</vt:lpstr>
      <vt:lpstr>나눔스퀘어 ExtraBold</vt:lpstr>
      <vt:lpstr>Typo_Yeonhuidong</vt:lpstr>
      <vt:lpstr>29LT Bukra Semi Condensed</vt:lpstr>
      <vt:lpstr>Black Han Sans</vt:lpstr>
      <vt:lpstr>Tlab 월광포르테</vt:lpstr>
      <vt:lpstr>Calibri</vt:lpstr>
      <vt:lpstr>Arial</vt:lpstr>
      <vt:lpstr>Nanum Square Bold Bold</vt:lpstr>
      <vt:lpstr>210 썸타임 R</vt:lpstr>
      <vt:lpstr>Nanum Square Bold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A505_중간발표</dc:title>
  <cp:lastModifiedBy>SSAFY</cp:lastModifiedBy>
  <cp:revision>4</cp:revision>
  <dcterms:created xsi:type="dcterms:W3CDTF">2006-08-16T00:00:00Z</dcterms:created>
  <dcterms:modified xsi:type="dcterms:W3CDTF">2023-05-16T05:49:21Z</dcterms:modified>
  <dc:identifier>DAFgDrAy8_4</dc:identifier>
</cp:coreProperties>
</file>